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7" r:id="rId15"/>
    <p:sldId id="266" r:id="rId16"/>
    <p:sldId id="268" r:id="rId17"/>
    <p:sldId id="269" r:id="rId18"/>
    <p:sldId id="27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ten\Desktop\losy%20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ten\Desktop\losy%202021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ten\Desktop\losy%202021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ten\Desktop\losy%202021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ten\Desktop\losy%202021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ten\Desktop\losy%202021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ten\Desktop\losy%20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ten\Desktop\losy%20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ten\Desktop\losy%20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ten\Desktop\losy%20202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ten\Desktop\losy%20202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ten\Desktop\losy%20202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ten\Desktop\losy%20202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ten\Desktop\losy%20202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3A uczelnie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9.9303462340989954E-2"/>
          <c:y val="6.1955979125825386E-2"/>
          <c:w val="0.75598543119953698"/>
          <c:h val="0.8736432932154425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ED1-4289-9DB3-DC24FF35686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ED1-4289-9DB3-DC24FF35686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ED1-4289-9DB3-DC24FF35686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ED1-4289-9DB3-DC24FF35686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8ED1-4289-9DB3-DC24FF35686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8ED1-4289-9DB3-DC24FF35686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8ED1-4289-9DB3-DC24FF35686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8ED1-4289-9DB3-DC24FF35686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8ED1-4289-9DB3-DC24FF356866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8ED1-4289-9DB3-DC24FF356866}"/>
              </c:ext>
            </c:extLst>
          </c:dPt>
          <c:dLbls>
            <c:dLbl>
              <c:idx val="1"/>
              <c:layout>
                <c:manualLayout>
                  <c:x val="-0.10929758114317431"/>
                  <c:y val="0.1893562539160475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ED1-4289-9DB3-DC24FF356866}"/>
                </c:ext>
              </c:extLst>
            </c:dLbl>
            <c:dLbl>
              <c:idx val="2"/>
              <c:layout>
                <c:manualLayout>
                  <c:x val="-0.12591315009130169"/>
                  <c:y val="0.1218130827957251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ED1-4289-9DB3-DC24FF356866}"/>
                </c:ext>
              </c:extLst>
            </c:dLbl>
            <c:dLbl>
              <c:idx val="4"/>
              <c:layout>
                <c:manualLayout>
                  <c:x val="-0.17720925009918381"/>
                  <c:y val="-0.1026717851664895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8ED1-4289-9DB3-DC24FF356866}"/>
                </c:ext>
              </c:extLst>
            </c:dLbl>
            <c:dLbl>
              <c:idx val="5"/>
              <c:layout>
                <c:manualLayout>
                  <c:x val="-0.1145689070348513"/>
                  <c:y val="-9.939123642333572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8ED1-4289-9DB3-DC24FF356866}"/>
                </c:ext>
              </c:extLst>
            </c:dLbl>
            <c:dLbl>
              <c:idx val="6"/>
              <c:layout>
                <c:manualLayout>
                  <c:x val="-9.5222366734118088E-2"/>
                  <c:y val="-0.218985742050997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8ED1-4289-9DB3-DC24FF356866}"/>
                </c:ext>
              </c:extLst>
            </c:dLbl>
            <c:dLbl>
              <c:idx val="8"/>
              <c:layout>
                <c:manualLayout>
                  <c:x val="0.13653610043767225"/>
                  <c:y val="-8.228668449791265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8ED1-4289-9DB3-DC24FF356866}"/>
                </c:ext>
              </c:extLst>
            </c:dLbl>
            <c:dLbl>
              <c:idx val="9"/>
              <c:layout>
                <c:manualLayout>
                  <c:x val="0.12044300528567953"/>
                  <c:y val="0.1399457771866108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8ED1-4289-9DB3-DC24FF3568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'3A'!$B$2:$B$11</c:f>
              <c:strCache>
                <c:ptCount val="10"/>
                <c:pt idx="0">
                  <c:v>Akademia Górniczo-Hutnicza w Krakowie</c:v>
                </c:pt>
                <c:pt idx="1">
                  <c:v>Akademia Pedagogiki Specjalnej w Warszawie</c:v>
                </c:pt>
                <c:pt idx="2">
                  <c:v>Politechnika Warszawska</c:v>
                </c:pt>
                <c:pt idx="3">
                  <c:v>Politechnika Wrocławska</c:v>
                </c:pt>
                <c:pt idx="4">
                  <c:v>Szkoła Główna Gospodarstwa Wiejskiego w Warszawie</c:v>
                </c:pt>
                <c:pt idx="5">
                  <c:v>Szkoła Główna Handlowa w Warszawie</c:v>
                </c:pt>
                <c:pt idx="6">
                  <c:v>Uniwersytet Techniczny w Monachium</c:v>
                </c:pt>
                <c:pt idx="7">
                  <c:v>Uniwersytet Warmińsko-Mazurski</c:v>
                </c:pt>
                <c:pt idx="8">
                  <c:v>Uniwersytet Warszawski</c:v>
                </c:pt>
                <c:pt idx="9">
                  <c:v>Wojskowa Akademia Techniczna w Warszawie</c:v>
                </c:pt>
              </c:strCache>
            </c:strRef>
          </c:cat>
          <c:val>
            <c:numRef>
              <c:f>'3A'!$C$2:$C$11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6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11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8ED1-4289-9DB3-DC24FF356866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3E kierunki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BD3-4C15-AE4F-E46E3098CF3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BD3-4C15-AE4F-E46E3098CF3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BD3-4C15-AE4F-E46E3098CF3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BD3-4C15-AE4F-E46E3098CF3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8BD3-4C15-AE4F-E46E3098CF3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8BD3-4C15-AE4F-E46E3098CF3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8BD3-4C15-AE4F-E46E3098CF3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8BD3-4C15-AE4F-E46E3098CF31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8BD3-4C15-AE4F-E46E3098CF31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8BD3-4C15-AE4F-E46E3098CF31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8BD3-4C15-AE4F-E46E3098CF3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'3E'!$G$2:$G$12</c:f>
              <c:strCache>
                <c:ptCount val="11"/>
                <c:pt idx="0">
                  <c:v>Lekarski</c:v>
                </c:pt>
                <c:pt idx="1">
                  <c:v>Stomatologia</c:v>
                </c:pt>
                <c:pt idx="2">
                  <c:v>Położnictwo</c:v>
                </c:pt>
                <c:pt idx="3">
                  <c:v>Farmacja</c:v>
                </c:pt>
                <c:pt idx="4">
                  <c:v>Biotechnologia</c:v>
                </c:pt>
                <c:pt idx="5">
                  <c:v>Weterynaria</c:v>
                </c:pt>
                <c:pt idx="6">
                  <c:v>Chemia </c:v>
                </c:pt>
                <c:pt idx="7">
                  <c:v>Matematyka</c:v>
                </c:pt>
                <c:pt idx="8">
                  <c:v>Prawo</c:v>
                </c:pt>
                <c:pt idx="9">
                  <c:v>Komunikacja medialna</c:v>
                </c:pt>
                <c:pt idx="10">
                  <c:v>Kosmetologia</c:v>
                </c:pt>
              </c:strCache>
            </c:strRef>
          </c:cat>
          <c:val>
            <c:numRef>
              <c:f>'3E'!$H$2:$H$12</c:f>
              <c:numCache>
                <c:formatCode>General</c:formatCode>
                <c:ptCount val="11"/>
                <c:pt idx="0">
                  <c:v>9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3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8BD3-4C15-AE4F-E46E3098CF31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3N uczelnie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0.25576529486798316"/>
          <c:y val="0.11733064813439201"/>
          <c:w val="0.49496542530234877"/>
          <c:h val="0.8519216230046715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1A5-4BC3-86BD-F6367513D5A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1A5-4BC3-86BD-F6367513D5A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1A5-4BC3-86BD-F6367513D5A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1A5-4BC3-86BD-F6367513D5A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21A5-4BC3-86BD-F6367513D5A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21A5-4BC3-86BD-F6367513D5A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21A5-4BC3-86BD-F6367513D5A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21A5-4BC3-86BD-F6367513D5AC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21A5-4BC3-86BD-F6367513D5AC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21A5-4BC3-86BD-F6367513D5AC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21A5-4BC3-86BD-F6367513D5AC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21A5-4BC3-86BD-F6367513D5AC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21A5-4BC3-86BD-F6367513D5AC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21A5-4BC3-86BD-F6367513D5AC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D-21A5-4BC3-86BD-F6367513D5AC}"/>
              </c:ext>
            </c:extLst>
          </c:dPt>
          <c:dLbls>
            <c:dLbl>
              <c:idx val="0"/>
              <c:layout>
                <c:manualLayout>
                  <c:x val="-4.3949475864847036E-2"/>
                  <c:y val="0.2420271051024282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1A5-4BC3-86BD-F6367513D5AC}"/>
                </c:ext>
              </c:extLst>
            </c:dLbl>
            <c:dLbl>
              <c:idx val="2"/>
              <c:layout>
                <c:manualLayout>
                  <c:x val="-0.1080447952532121"/>
                  <c:y val="0.1706820295261834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1A5-4BC3-86BD-F6367513D5AC}"/>
                </c:ext>
              </c:extLst>
            </c:dLbl>
            <c:dLbl>
              <c:idx val="3"/>
              <c:layout>
                <c:manualLayout>
                  <c:x val="-0.1770388202083753"/>
                  <c:y val="0.1511326807419512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1A5-4BC3-86BD-F6367513D5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'3N'!$B$2:$B$16</c:f>
              <c:strCache>
                <c:ptCount val="15"/>
                <c:pt idx="0">
                  <c:v>Akademia Górniczo-Hutnicza w Krakowie</c:v>
                </c:pt>
                <c:pt idx="1">
                  <c:v>Akademia Pedagogiki Specjalnej w Warszawie</c:v>
                </c:pt>
                <c:pt idx="2">
                  <c:v>Europejski Uniwersytet Viadrina</c:v>
                </c:pt>
                <c:pt idx="3">
                  <c:v>Katolicki Uniwersytet Lubelski</c:v>
                </c:pt>
                <c:pt idx="4">
                  <c:v>Politechnika Warszawska</c:v>
                </c:pt>
                <c:pt idx="5">
                  <c:v>Szkoła Główna Handlowa w Warszawie</c:v>
                </c:pt>
                <c:pt idx="6">
                  <c:v>Technische Universität Chemnitz</c:v>
                </c:pt>
                <c:pt idx="7">
                  <c:v>Uniwersytet Gdański</c:v>
                </c:pt>
                <c:pt idx="8">
                  <c:v>Uniwersytet Jagielloński</c:v>
                </c:pt>
                <c:pt idx="9">
                  <c:v>Uniwersytet Marii Curie-Skłodowskiej w Lublinie</c:v>
                </c:pt>
                <c:pt idx="10">
                  <c:v>Uniwersytet Medyczny w Lublinie</c:v>
                </c:pt>
                <c:pt idx="11">
                  <c:v>Uniwersytet Przyrodniczy w Lublinie</c:v>
                </c:pt>
                <c:pt idx="12">
                  <c:v>Uniwersytet Warszawski</c:v>
                </c:pt>
                <c:pt idx="13">
                  <c:v>VIA University College Aarhus (Dania) </c:v>
                </c:pt>
                <c:pt idx="14">
                  <c:v>Warszawski Uniwersytet Medyczny</c:v>
                </c:pt>
              </c:strCache>
            </c:strRef>
          </c:cat>
          <c:val>
            <c:numRef>
              <c:f>'3N'!$C$2:$C$16</c:f>
              <c:numCache>
                <c:formatCode>General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2</c:v>
                </c:pt>
                <c:pt idx="10">
                  <c:v>3</c:v>
                </c:pt>
                <c:pt idx="11">
                  <c:v>1</c:v>
                </c:pt>
                <c:pt idx="12">
                  <c:v>3</c:v>
                </c:pt>
                <c:pt idx="13">
                  <c:v>1</c:v>
                </c:pt>
                <c:pt idx="1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21A5-4BC3-86BD-F6367513D5AC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3N kierunki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D19-44C9-846A-FEF80F2A895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D19-44C9-846A-FEF80F2A895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D19-44C9-846A-FEF80F2A895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D19-44C9-846A-FEF80F2A895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3D19-44C9-846A-FEF80F2A895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3D19-44C9-846A-FEF80F2A895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3D19-44C9-846A-FEF80F2A895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3D19-44C9-846A-FEF80F2A895C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3D19-44C9-846A-FEF80F2A895C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3D19-44C9-846A-FEF80F2A895C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3D19-44C9-846A-FEF80F2A895C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3D19-44C9-846A-FEF80F2A895C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3D19-44C9-846A-FEF80F2A895C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3D19-44C9-846A-FEF80F2A895C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D-3D19-44C9-846A-FEF80F2A895C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F-3D19-44C9-846A-FEF80F2A895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'3N'!$G$2:$G$17</c:f>
              <c:strCache>
                <c:ptCount val="16"/>
                <c:pt idx="0">
                  <c:v>Arabistyka</c:v>
                </c:pt>
                <c:pt idx="1">
                  <c:v>Ekonomia</c:v>
                </c:pt>
                <c:pt idx="2">
                  <c:v>Zarządzanie</c:v>
                </c:pt>
                <c:pt idx="3">
                  <c:v>Lekarski</c:v>
                </c:pt>
                <c:pt idx="4">
                  <c:v>Stosunki międzynarodowe</c:v>
                </c:pt>
                <c:pt idx="5">
                  <c:v>Prawo</c:v>
                </c:pt>
                <c:pt idx="6">
                  <c:v>Elektroradiologia</c:v>
                </c:pt>
                <c:pt idx="7">
                  <c:v>Elektroniczne przetwarzanie danych</c:v>
                </c:pt>
                <c:pt idx="8">
                  <c:v>Inżynieria chemiczna</c:v>
                </c:pt>
                <c:pt idx="9">
                  <c:v>Psychologia</c:v>
                </c:pt>
                <c:pt idx="10">
                  <c:v>Ekonomia</c:v>
                </c:pt>
                <c:pt idx="11">
                  <c:v>Biologia</c:v>
                </c:pt>
                <c:pt idx="12">
                  <c:v>Biotechnologia</c:v>
                </c:pt>
                <c:pt idx="13">
                  <c:v>Informatyka</c:v>
                </c:pt>
                <c:pt idx="14">
                  <c:v>Inżynieria biomedyczna</c:v>
                </c:pt>
                <c:pt idx="15">
                  <c:v>Germanistyka</c:v>
                </c:pt>
              </c:strCache>
            </c:strRef>
          </c:cat>
          <c:val>
            <c:numRef>
              <c:f>'3N'!$H$2:$H$17</c:f>
              <c:numCache>
                <c:formatCode>General</c:formatCode>
                <c:ptCount val="1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1</c:v>
                </c:pt>
                <c:pt idx="5">
                  <c:v>4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3D19-44C9-846A-FEF80F2A895C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szkoła uczelnie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3.8122214412911283E-2"/>
          <c:y val="0.10015004374453194"/>
          <c:w val="0.47622346425717388"/>
          <c:h val="0.8466194225721784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7DA-4673-B630-21BFDBF060C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7DA-4673-B630-21BFDBF060C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7DA-4673-B630-21BFDBF060C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7DA-4673-B630-21BFDBF060C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77DA-4673-B630-21BFDBF060C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77DA-4673-B630-21BFDBF060C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77DA-4673-B630-21BFDBF060C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77DA-4673-B630-21BFDBF060C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77DA-4673-B630-21BFDBF060C5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77DA-4673-B630-21BFDBF060C5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77DA-4673-B630-21BFDBF060C5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77DA-4673-B630-21BFDBF060C5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77DA-4673-B630-21BFDBF060C5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77DA-4673-B630-21BFDBF060C5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D-77DA-4673-B630-21BFDBF060C5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F-77DA-4673-B630-21BFDBF060C5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1-77DA-4673-B630-21BFDBF060C5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3-77DA-4673-B630-21BFDBF060C5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5-77DA-4673-B630-21BFDBF060C5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7-77DA-4673-B630-21BFDBF060C5}"/>
              </c:ext>
            </c:extLst>
          </c:dPt>
          <c:dPt>
            <c:idx val="20"/>
            <c:bubble3D val="0"/>
            <c:spPr>
              <a:solidFill>
                <a:schemeClr val="accent3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9-77DA-4673-B630-21BFDBF060C5}"/>
              </c:ext>
            </c:extLst>
          </c:dPt>
          <c:dPt>
            <c:idx val="21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B-77DA-4673-B630-21BFDBF060C5}"/>
              </c:ext>
            </c:extLst>
          </c:dPt>
          <c:dPt>
            <c:idx val="22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D-77DA-4673-B630-21BFDBF060C5}"/>
              </c:ext>
            </c:extLst>
          </c:dPt>
          <c:dPt>
            <c:idx val="23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F-77DA-4673-B630-21BFDBF060C5}"/>
              </c:ext>
            </c:extLst>
          </c:dPt>
          <c:dPt>
            <c:idx val="24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1-77DA-4673-B630-21BFDBF060C5}"/>
              </c:ext>
            </c:extLst>
          </c:dPt>
          <c:dPt>
            <c:idx val="25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3-77DA-4673-B630-21BFDBF060C5}"/>
              </c:ext>
            </c:extLst>
          </c:dPt>
          <c:dPt>
            <c:idx val="26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5-77DA-4673-B630-21BFDBF060C5}"/>
              </c:ext>
            </c:extLst>
          </c:dPt>
          <c:dPt>
            <c:idx val="27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7-77DA-4673-B630-21BFDBF060C5}"/>
              </c:ext>
            </c:extLst>
          </c:dPt>
          <c:dPt>
            <c:idx val="28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9-77DA-4673-B630-21BFDBF060C5}"/>
              </c:ext>
            </c:extLst>
          </c:dPt>
          <c:dPt>
            <c:idx val="29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B-77DA-4673-B630-21BFDBF060C5}"/>
              </c:ext>
            </c:extLst>
          </c:dPt>
          <c:dPt>
            <c:idx val="3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D-77DA-4673-B630-21BFDBF060C5}"/>
              </c:ext>
            </c:extLst>
          </c:dPt>
          <c:dPt>
            <c:idx val="31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F-77DA-4673-B630-21BFDBF060C5}"/>
              </c:ext>
            </c:extLst>
          </c:dPt>
          <c:dPt>
            <c:idx val="32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1-77DA-4673-B630-21BFDBF060C5}"/>
              </c:ext>
            </c:extLst>
          </c:dPt>
          <c:dPt>
            <c:idx val="33"/>
            <c:bubble3D val="0"/>
            <c:spPr>
              <a:solidFill>
                <a:schemeClr val="accent4">
                  <a:lumMod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3-77DA-4673-B630-21BFDBF060C5}"/>
              </c:ext>
            </c:extLst>
          </c:dPt>
          <c:dPt>
            <c:idx val="34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5-77DA-4673-B630-21BFDBF060C5}"/>
              </c:ext>
            </c:extLst>
          </c:dPt>
          <c:dPt>
            <c:idx val="35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7-77DA-4673-B630-21BFDBF060C5}"/>
              </c:ext>
            </c:extLst>
          </c:dPt>
          <c:dPt>
            <c:idx val="36"/>
            <c:bubble3D val="0"/>
            <c:spPr>
              <a:solidFill>
                <a:schemeClr val="accent1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9-77DA-4673-B630-21BFDBF060C5}"/>
              </c:ext>
            </c:extLst>
          </c:dPt>
          <c:dPt>
            <c:idx val="37"/>
            <c:bubble3D val="0"/>
            <c:spPr>
              <a:solidFill>
                <a:schemeClr val="accent2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B-77DA-4673-B630-21BFDBF060C5}"/>
              </c:ext>
            </c:extLst>
          </c:dPt>
          <c:dPt>
            <c:idx val="38"/>
            <c:bubble3D val="0"/>
            <c:spPr>
              <a:solidFill>
                <a:schemeClr val="accent3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D-77DA-4673-B630-21BFDBF060C5}"/>
              </c:ext>
            </c:extLst>
          </c:dPt>
          <c:dPt>
            <c:idx val="39"/>
            <c:bubble3D val="0"/>
            <c:spPr>
              <a:solidFill>
                <a:schemeClr val="accent4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F-77DA-4673-B630-21BFDBF060C5}"/>
              </c:ext>
            </c:extLst>
          </c:dPt>
          <c:dPt>
            <c:idx val="40"/>
            <c:bubble3D val="0"/>
            <c:spPr>
              <a:solidFill>
                <a:schemeClr val="accent5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51-77DA-4673-B630-21BFDBF060C5}"/>
              </c:ext>
            </c:extLst>
          </c:dPt>
          <c:dPt>
            <c:idx val="41"/>
            <c:bubble3D val="0"/>
            <c:spPr>
              <a:solidFill>
                <a:schemeClr val="accent6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53-77DA-4673-B630-21BFDBF060C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szkola!$B$2:$B$43</c:f>
              <c:strCache>
                <c:ptCount val="42"/>
                <c:pt idx="0">
                  <c:v>Uniwersytet Warszawski</c:v>
                </c:pt>
                <c:pt idx="1">
                  <c:v>Warszawski Uniwersytet Medyczny</c:v>
                </c:pt>
                <c:pt idx="2">
                  <c:v>Politechnika Warszawska</c:v>
                </c:pt>
                <c:pt idx="3">
                  <c:v>Uniwersytet Medyczny w Lublinie</c:v>
                </c:pt>
                <c:pt idx="4">
                  <c:v>Szkoła Główna Handlowa w Warszawie</c:v>
                </c:pt>
                <c:pt idx="5">
                  <c:v>SWPS Uniwersytet Humanistycznospołeczny w Warszawie</c:v>
                </c:pt>
                <c:pt idx="6">
                  <c:v>Uniwersytet Jagielloński</c:v>
                </c:pt>
                <c:pt idx="7">
                  <c:v>Uniwersytet Marii Curie-Skłodowskiej w Lublinie</c:v>
                </c:pt>
                <c:pt idx="8">
                  <c:v>Szkoła Główna Gospodarstwa Wiejskiego w Warszawie</c:v>
                </c:pt>
                <c:pt idx="9">
                  <c:v>Uniwersytet Łódzki</c:v>
                </c:pt>
                <c:pt idx="10">
                  <c:v>UTH Radom</c:v>
                </c:pt>
                <c:pt idx="11">
                  <c:v>Wojskowa Akademia Techniczna w Warszawie</c:v>
                </c:pt>
                <c:pt idx="12">
                  <c:v>Akademia Górniczo-Hutnicza w Krakowie</c:v>
                </c:pt>
                <c:pt idx="13">
                  <c:v>Uniwersytet im. Adama Mickiewicza w Poznaniu</c:v>
                </c:pt>
                <c:pt idx="14">
                  <c:v>Uniwersytet Kardynała Stefana Wyszyńskiego w Warszawie</c:v>
                </c:pt>
                <c:pt idx="15">
                  <c:v>Uniwersytet Medyczny we Wrocławiu</c:v>
                </c:pt>
                <c:pt idx="16">
                  <c:v>Akademia Pedagogiki Specjalnej w Warszawie</c:v>
                </c:pt>
                <c:pt idx="17">
                  <c:v>Katolicki Uniwersytet Lubelski</c:v>
                </c:pt>
                <c:pt idx="18">
                  <c:v>Politechnika Lubelska</c:v>
                </c:pt>
                <c:pt idx="19">
                  <c:v>Politechnika Wrocławska</c:v>
                </c:pt>
                <c:pt idx="20">
                  <c:v>Uniwersytet Gdański</c:v>
                </c:pt>
                <c:pt idx="21">
                  <c:v>Uniwersytet Wrocławski</c:v>
                </c:pt>
                <c:pt idx="22">
                  <c:v>VIA University College Aarhus (Dania) </c:v>
                </c:pt>
                <c:pt idx="23">
                  <c:v>Vrije Universitat Amsterdam</c:v>
                </c:pt>
                <c:pt idx="24">
                  <c:v>Akademia Leona Koźmińskiego</c:v>
                </c:pt>
                <c:pt idx="25">
                  <c:v>Akademia Sztuk Pięknych w Warszawie</c:v>
                </c:pt>
                <c:pt idx="26">
                  <c:v>Białostocki Uniwersytet Medyczny</c:v>
                </c:pt>
                <c:pt idx="27">
                  <c:v>Europejski Uniwersytet Viadrina</c:v>
                </c:pt>
                <c:pt idx="28">
                  <c:v>Łódzki Uniwersytet Medyczny</c:v>
                </c:pt>
                <c:pt idx="29">
                  <c:v>Politechnika Śląska</c:v>
                </c:pt>
                <c:pt idx="30">
                  <c:v>Śląski Uniwersytet Medyczny</c:v>
                </c:pt>
                <c:pt idx="31">
                  <c:v>Technische Universität Chemnitz</c:v>
                </c:pt>
                <c:pt idx="32">
                  <c:v>Uniwersytet Ekonomiczny w Krakowie</c:v>
                </c:pt>
                <c:pt idx="33">
                  <c:v>Uniwersytet Medyczny Łódź</c:v>
                </c:pt>
                <c:pt idx="34">
                  <c:v>Uniwersytet Medyczny w Poznaniu</c:v>
                </c:pt>
                <c:pt idx="35">
                  <c:v>Uniwersytet Przyrodniczy w Lublinie</c:v>
                </c:pt>
                <c:pt idx="36">
                  <c:v>Uniwersytet Przyrodniczy we Wrocławiu</c:v>
                </c:pt>
                <c:pt idx="37">
                  <c:v>Uniwersytet Szczeciński</c:v>
                </c:pt>
                <c:pt idx="38">
                  <c:v>Uniwersytet Techniczny w Monachium</c:v>
                </c:pt>
                <c:pt idx="39">
                  <c:v>Uniwersytet Warmińsko-Mazurski</c:v>
                </c:pt>
                <c:pt idx="40">
                  <c:v>Warszawska Szkoła Filmowa</c:v>
                </c:pt>
                <c:pt idx="41">
                  <c:v>Warszawska Wyższa Szkoła Informatyki</c:v>
                </c:pt>
              </c:strCache>
            </c:strRef>
          </c:cat>
          <c:val>
            <c:numRef>
              <c:f>szkola!$C$2:$C$43</c:f>
              <c:numCache>
                <c:formatCode>General</c:formatCode>
                <c:ptCount val="42"/>
                <c:pt idx="0">
                  <c:v>27</c:v>
                </c:pt>
                <c:pt idx="1">
                  <c:v>17</c:v>
                </c:pt>
                <c:pt idx="2">
                  <c:v>15</c:v>
                </c:pt>
                <c:pt idx="3">
                  <c:v>11</c:v>
                </c:pt>
                <c:pt idx="4">
                  <c:v>8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4-77DA-4673-B630-21BFDBF060C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1605860531976755"/>
          <c:y val="0.10393958824428289"/>
          <c:w val="0.48287971480312619"/>
          <c:h val="0.8537792387498388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szkoła kierunki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BCC-443A-9BEE-7E4580E24A8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BCC-443A-9BEE-7E4580E24A8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BCC-443A-9BEE-7E4580E24A8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BCC-443A-9BEE-7E4580E24A8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FBCC-443A-9BEE-7E4580E24A8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FBCC-443A-9BEE-7E4580E24A8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FBCC-443A-9BEE-7E4580E24A8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FBCC-443A-9BEE-7E4580E24A8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FBCC-443A-9BEE-7E4580E24A85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FBCC-443A-9BEE-7E4580E24A85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FBCC-443A-9BEE-7E4580E24A85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FBCC-443A-9BEE-7E4580E24A85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FBCC-443A-9BEE-7E4580E24A85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FBCC-443A-9BEE-7E4580E24A85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D-FBCC-443A-9BEE-7E4580E24A85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F-FBCC-443A-9BEE-7E4580E24A85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1-FBCC-443A-9BEE-7E4580E24A85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3-FBCC-443A-9BEE-7E4580E24A85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5-FBCC-443A-9BEE-7E4580E24A85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7-FBCC-443A-9BEE-7E4580E24A85}"/>
              </c:ext>
            </c:extLst>
          </c:dPt>
          <c:dPt>
            <c:idx val="20"/>
            <c:bubble3D val="0"/>
            <c:spPr>
              <a:solidFill>
                <a:schemeClr val="accent3">
                  <a:lumMod val="8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9-FBCC-443A-9BEE-7E4580E24A85}"/>
              </c:ext>
            </c:extLst>
          </c:dPt>
          <c:dLbls>
            <c:dLbl>
              <c:idx val="0"/>
              <c:layout>
                <c:manualLayout>
                  <c:x val="-1.5427637755326247E-2"/>
                  <c:y val="0.131593051452860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BCC-443A-9BEE-7E4580E24A85}"/>
                </c:ext>
              </c:extLst>
            </c:dLbl>
            <c:dLbl>
              <c:idx val="1"/>
              <c:layout>
                <c:manualLayout>
                  <c:x val="-0.1271774589820108"/>
                  <c:y val="0.1892629533142797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BCC-443A-9BEE-7E4580E24A85}"/>
                </c:ext>
              </c:extLst>
            </c:dLbl>
            <c:dLbl>
              <c:idx val="3"/>
              <c:layout>
                <c:manualLayout>
                  <c:x val="-0.13670074345729621"/>
                  <c:y val="0.1546592334139070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BCC-443A-9BEE-7E4580E24A85}"/>
                </c:ext>
              </c:extLst>
            </c:dLbl>
            <c:dLbl>
              <c:idx val="10"/>
              <c:layout>
                <c:manualLayout>
                  <c:x val="0.10354630328743154"/>
                  <c:y val="-5.569603219134142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FBCC-443A-9BEE-7E4580E24A85}"/>
                </c:ext>
              </c:extLst>
            </c:dLbl>
            <c:dLbl>
              <c:idx val="11"/>
              <c:layout>
                <c:manualLayout>
                  <c:x val="0.20716243802857973"/>
                  <c:y val="-0.1618294711173893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FBCC-443A-9BEE-7E4580E24A85}"/>
                </c:ext>
              </c:extLst>
            </c:dLbl>
            <c:dLbl>
              <c:idx val="14"/>
              <c:layout>
                <c:manualLayout>
                  <c:x val="0.14398686465561666"/>
                  <c:y val="-2.076749095237229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FBCC-443A-9BEE-7E4580E24A85}"/>
                </c:ext>
              </c:extLst>
            </c:dLbl>
            <c:dLbl>
              <c:idx val="18"/>
              <c:layout>
                <c:manualLayout>
                  <c:x val="4.7644706512142532E-2"/>
                  <c:y val="0.1038248872695943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5-FBCC-443A-9BEE-7E4580E24A85}"/>
                </c:ext>
              </c:extLst>
            </c:dLbl>
            <c:dLbl>
              <c:idx val="19"/>
              <c:layout>
                <c:manualLayout>
                  <c:x val="9.067542356292221E-3"/>
                  <c:y val="0.1756832945545636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7-FBCC-443A-9BEE-7E4580E24A85}"/>
                </c:ext>
              </c:extLst>
            </c:dLbl>
            <c:dLbl>
              <c:idx val="20"/>
              <c:layout>
                <c:manualLayout>
                  <c:x val="-9.7495575610126364E-3"/>
                  <c:y val="7.271551025758717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9-FBCC-443A-9BEE-7E4580E24A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szkola!$G$2:$G$22</c:f>
              <c:strCache>
                <c:ptCount val="21"/>
                <c:pt idx="0">
                  <c:v>Architektura</c:v>
                </c:pt>
                <c:pt idx="1">
                  <c:v>Biologia, Biotechnologia</c:v>
                </c:pt>
                <c:pt idx="2">
                  <c:v>Budownictwo</c:v>
                </c:pt>
                <c:pt idx="3">
                  <c:v>Chemia, Inżynieria chemiczna</c:v>
                </c:pt>
                <c:pt idx="4">
                  <c:v>Ekonomia+zarządzanie+ekonomiczne</c:v>
                </c:pt>
                <c:pt idx="5">
                  <c:v>Filologie</c:v>
                </c:pt>
                <c:pt idx="6">
                  <c:v>Grafika, Wzornictwo, studia artystyczne</c:v>
                </c:pt>
                <c:pt idx="7">
                  <c:v>Informatyka</c:v>
                </c:pt>
                <c:pt idx="8">
                  <c:v>Komunikacja medialna</c:v>
                </c:pt>
                <c:pt idx="9">
                  <c:v>Lekarski</c:v>
                </c:pt>
                <c:pt idx="10">
                  <c:v>Logistyka</c:v>
                </c:pt>
                <c:pt idx="11">
                  <c:v>Lotnictwo i Kosmonautyka</c:v>
                </c:pt>
                <c:pt idx="12">
                  <c:v>Matematyka</c:v>
                </c:pt>
                <c:pt idx="13">
                  <c:v>Mechanika, Robotyka, Automatyka, Elektronika</c:v>
                </c:pt>
                <c:pt idx="14">
                  <c:v>Oceanografia</c:v>
                </c:pt>
                <c:pt idx="15">
                  <c:v>Okołomedyczne(Farmacja,Położnictwo, Optometria…)</c:v>
                </c:pt>
                <c:pt idx="16">
                  <c:v>Politologia, stosunki międzynarodowe</c:v>
                </c:pt>
                <c:pt idx="17">
                  <c:v>Prawo</c:v>
                </c:pt>
                <c:pt idx="18">
                  <c:v>Psychologia</c:v>
                </c:pt>
                <c:pt idx="19">
                  <c:v>Stomatologia</c:v>
                </c:pt>
                <c:pt idx="20">
                  <c:v>Weterynaria</c:v>
                </c:pt>
              </c:strCache>
            </c:strRef>
          </c:cat>
          <c:val>
            <c:numRef>
              <c:f>szkola!$H$2:$H$22</c:f>
              <c:numCache>
                <c:formatCode>General</c:formatCode>
                <c:ptCount val="21"/>
                <c:pt idx="0">
                  <c:v>3</c:v>
                </c:pt>
                <c:pt idx="1">
                  <c:v>8</c:v>
                </c:pt>
                <c:pt idx="2">
                  <c:v>4</c:v>
                </c:pt>
                <c:pt idx="3">
                  <c:v>7</c:v>
                </c:pt>
                <c:pt idx="4">
                  <c:v>22</c:v>
                </c:pt>
                <c:pt idx="5">
                  <c:v>10</c:v>
                </c:pt>
                <c:pt idx="6">
                  <c:v>4</c:v>
                </c:pt>
                <c:pt idx="7">
                  <c:v>18</c:v>
                </c:pt>
                <c:pt idx="8">
                  <c:v>1</c:v>
                </c:pt>
                <c:pt idx="9">
                  <c:v>23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11</c:v>
                </c:pt>
                <c:pt idx="14">
                  <c:v>1</c:v>
                </c:pt>
                <c:pt idx="15">
                  <c:v>16</c:v>
                </c:pt>
                <c:pt idx="16">
                  <c:v>3</c:v>
                </c:pt>
                <c:pt idx="17">
                  <c:v>15</c:v>
                </c:pt>
                <c:pt idx="18">
                  <c:v>3</c:v>
                </c:pt>
                <c:pt idx="19">
                  <c:v>3</c:v>
                </c:pt>
                <c:pt idx="2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A-FBCC-443A-9BEE-7E4580E24A85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3A kierunki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E39-4C48-A929-DF8237BD4D7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E39-4C48-A929-DF8237BD4D7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E39-4C48-A929-DF8237BD4D7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E39-4C48-A929-DF8237BD4D7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1E39-4C48-A929-DF8237BD4D7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1E39-4C48-A929-DF8237BD4D7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1E39-4C48-A929-DF8237BD4D7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1E39-4C48-A929-DF8237BD4D7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1E39-4C48-A929-DF8237BD4D75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1E39-4C48-A929-DF8237BD4D75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1E39-4C48-A929-DF8237BD4D75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1E39-4C48-A929-DF8237BD4D75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1E39-4C48-A929-DF8237BD4D75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1E39-4C48-A929-DF8237BD4D75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D-1E39-4C48-A929-DF8237BD4D7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'3A'!$G$2:$G$16</c:f>
              <c:strCache>
                <c:ptCount val="15"/>
                <c:pt idx="0">
                  <c:v>Informatyka</c:v>
                </c:pt>
                <c:pt idx="1">
                  <c:v>Informatyka i Ekonometria</c:v>
                </c:pt>
                <c:pt idx="2">
                  <c:v>Elektronika i Telekomunikacja</c:v>
                </c:pt>
                <c:pt idx="3">
                  <c:v>Automatyka i Robotyka</c:v>
                </c:pt>
                <c:pt idx="4">
                  <c:v>Mechatronika</c:v>
                </c:pt>
                <c:pt idx="5">
                  <c:v>Inżynieria Internetu Rzeczy</c:v>
                </c:pt>
                <c:pt idx="6">
                  <c:v>Lotnictwo i Kosmonautyka</c:v>
                </c:pt>
                <c:pt idx="7">
                  <c:v>Jednoczesne Studia Informatyczno-Matematyczne</c:v>
                </c:pt>
                <c:pt idx="8">
                  <c:v>Zarządzanie </c:v>
                </c:pt>
                <c:pt idx="9">
                  <c:v>Ekonomia</c:v>
                </c:pt>
                <c:pt idx="10">
                  <c:v>Administracja biznesowa</c:v>
                </c:pt>
                <c:pt idx="11">
                  <c:v>Prawo</c:v>
                </c:pt>
                <c:pt idx="12">
                  <c:v>Architektura</c:v>
                </c:pt>
                <c:pt idx="13">
                  <c:v>Psychologia</c:v>
                </c:pt>
                <c:pt idx="14">
                  <c:v>Budownictwo</c:v>
                </c:pt>
              </c:strCache>
            </c:strRef>
          </c:cat>
          <c:val>
            <c:numRef>
              <c:f>'3A'!$H$2:$H$16</c:f>
              <c:numCache>
                <c:formatCode>General</c:formatCode>
                <c:ptCount val="15"/>
                <c:pt idx="0">
                  <c:v>11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2</c:v>
                </c:pt>
                <c:pt idx="9">
                  <c:v>3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1E39-4C48-A929-DF8237BD4D75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3B uczelnie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155-4224-B786-59BE9B247E2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155-4224-B786-59BE9B247E2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155-4224-B786-59BE9B247E2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155-4224-B786-59BE9B247E2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3155-4224-B786-59BE9B247E2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3155-4224-B786-59BE9B247E2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3155-4224-B786-59BE9B247E2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3155-4224-B786-59BE9B247E21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3155-4224-B786-59BE9B247E21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3155-4224-B786-59BE9B247E21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3155-4224-B786-59BE9B247E21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3155-4224-B786-59BE9B247E21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3155-4224-B786-59BE9B247E21}"/>
              </c:ext>
            </c:extLst>
          </c:dPt>
          <c:dLbls>
            <c:dLbl>
              <c:idx val="12"/>
              <c:layout>
                <c:manualLayout>
                  <c:x val="0.16444069881889764"/>
                  <c:y val="0.1280329542140565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3155-4224-B786-59BE9B247E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'3B'!$B$2:$B$14</c:f>
              <c:strCache>
                <c:ptCount val="13"/>
                <c:pt idx="0">
                  <c:v>Politechnika Warszawska</c:v>
                </c:pt>
                <c:pt idx="1">
                  <c:v>Śląski Uniwersytet Medyczny</c:v>
                </c:pt>
                <c:pt idx="2">
                  <c:v>SWPS</c:v>
                </c:pt>
                <c:pt idx="3">
                  <c:v>Szkoła Główna Gospodarska Wiejskiego w Warszawie</c:v>
                </c:pt>
                <c:pt idx="4">
                  <c:v>Uniwersytet Jagielloński</c:v>
                </c:pt>
                <c:pt idx="5">
                  <c:v>Uniwersytet Kardynała Stefana Wyszyńskiego w Warszawie</c:v>
                </c:pt>
                <c:pt idx="6">
                  <c:v>Uniwersytet Medyczny w Lublinie</c:v>
                </c:pt>
                <c:pt idx="7">
                  <c:v>Uniwersytet Medyczny w Poznaniu</c:v>
                </c:pt>
                <c:pt idx="8">
                  <c:v>Uniwersytet Medyczny we Wrocławiu</c:v>
                </c:pt>
                <c:pt idx="9">
                  <c:v>Uniwersytet Warszawski</c:v>
                </c:pt>
                <c:pt idx="10">
                  <c:v>Uniwersytet Wrocławski</c:v>
                </c:pt>
                <c:pt idx="11">
                  <c:v>UTH Radom</c:v>
                </c:pt>
                <c:pt idx="12">
                  <c:v>Warszawski Uniwersytet Medyczny</c:v>
                </c:pt>
              </c:strCache>
            </c:strRef>
          </c:cat>
          <c:val>
            <c:numRef>
              <c:f>'3B'!$C$2:$C$14</c:f>
              <c:numCache>
                <c:formatCode>General</c:formatCode>
                <c:ptCount val="13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1</c:v>
                </c:pt>
                <c:pt idx="8">
                  <c:v>2</c:v>
                </c:pt>
                <c:pt idx="9">
                  <c:v>3</c:v>
                </c:pt>
                <c:pt idx="10">
                  <c:v>1</c:v>
                </c:pt>
                <c:pt idx="11">
                  <c:v>2</c:v>
                </c:pt>
                <c:pt idx="1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3155-4224-B786-59BE9B247E2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3B</a:t>
            </a:r>
            <a:r>
              <a:rPr lang="en-GB" baseline="0"/>
              <a:t> kierunki</a:t>
            </a:r>
            <a:endParaRPr lang="en-GB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FB3-4308-A8E1-EF9FFE38EB0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FB3-4308-A8E1-EF9FFE38EB0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FB3-4308-A8E1-EF9FFE38EB0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FB3-4308-A8E1-EF9FFE38EB0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7FB3-4308-A8E1-EF9FFE38EB0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7FB3-4308-A8E1-EF9FFE38EB0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7FB3-4308-A8E1-EF9FFE38EB0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7FB3-4308-A8E1-EF9FFE38EB0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7FB3-4308-A8E1-EF9FFE38EB00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7FB3-4308-A8E1-EF9FFE38EB00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7FB3-4308-A8E1-EF9FFE38EB00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7FB3-4308-A8E1-EF9FFE38EB00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7FB3-4308-A8E1-EF9FFE38EB00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7FB3-4308-A8E1-EF9FFE38EB0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'3B'!$G$2:$G$15</c:f>
              <c:strCache>
                <c:ptCount val="14"/>
                <c:pt idx="0">
                  <c:v>Lekarski</c:v>
                </c:pt>
                <c:pt idx="1">
                  <c:v>Stomatologia</c:v>
                </c:pt>
                <c:pt idx="2">
                  <c:v>Położnictwo</c:v>
                </c:pt>
                <c:pt idx="3">
                  <c:v>Farmacja</c:v>
                </c:pt>
                <c:pt idx="4">
                  <c:v>Fizjoterapia</c:v>
                </c:pt>
                <c:pt idx="5">
                  <c:v>Biotechnologia</c:v>
                </c:pt>
                <c:pt idx="6">
                  <c:v>Technologia chemiczna</c:v>
                </c:pt>
                <c:pt idx="7">
                  <c:v>Chemia</c:v>
                </c:pt>
                <c:pt idx="8">
                  <c:v>Kosmetologia</c:v>
                </c:pt>
                <c:pt idx="9">
                  <c:v>Filologia angielska</c:v>
                </c:pt>
                <c:pt idx="10">
                  <c:v>Zarządzanie</c:v>
                </c:pt>
                <c:pt idx="11">
                  <c:v>Biologia</c:v>
                </c:pt>
                <c:pt idx="12">
                  <c:v>Optometria</c:v>
                </c:pt>
                <c:pt idx="13">
                  <c:v>Biogospodarka</c:v>
                </c:pt>
              </c:strCache>
            </c:strRef>
          </c:cat>
          <c:val>
            <c:numRef>
              <c:f>'3B'!$H$2:$H$15</c:f>
              <c:numCache>
                <c:formatCode>General</c:formatCode>
                <c:ptCount val="14"/>
                <c:pt idx="0">
                  <c:v>8</c:v>
                </c:pt>
                <c:pt idx="1">
                  <c:v>2</c:v>
                </c:pt>
                <c:pt idx="2">
                  <c:v>1</c:v>
                </c:pt>
                <c:pt idx="3">
                  <c:v>5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7FB3-4308-A8E1-EF9FFE38EB00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3C uczelnie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26A-479C-8A2D-FD3F67D6024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26A-479C-8A2D-FD3F67D6024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26A-479C-8A2D-FD3F67D6024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A26A-479C-8A2D-FD3F67D6024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A26A-479C-8A2D-FD3F67D6024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A26A-479C-8A2D-FD3F67D6024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A26A-479C-8A2D-FD3F67D6024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A26A-479C-8A2D-FD3F67D6024E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A26A-479C-8A2D-FD3F67D6024E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A26A-479C-8A2D-FD3F67D6024E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A26A-479C-8A2D-FD3F67D6024E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A26A-479C-8A2D-FD3F67D6024E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A26A-479C-8A2D-FD3F67D6024E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A26A-479C-8A2D-FD3F67D6024E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D-A26A-479C-8A2D-FD3F67D6024E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F-A26A-479C-8A2D-FD3F67D6024E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1-A26A-479C-8A2D-FD3F67D6024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'3C'!$B$2:$B$18</c:f>
              <c:strCache>
                <c:ptCount val="17"/>
                <c:pt idx="0">
                  <c:v>Akademia Górniczo-Hutnicza w Krakowie</c:v>
                </c:pt>
                <c:pt idx="1">
                  <c:v>Politechnika Lubelska</c:v>
                </c:pt>
                <c:pt idx="2">
                  <c:v>Politechnika Śląska</c:v>
                </c:pt>
                <c:pt idx="3">
                  <c:v>Politechnika Warszawska</c:v>
                </c:pt>
                <c:pt idx="4">
                  <c:v>Politechnika Wrocławska</c:v>
                </c:pt>
                <c:pt idx="5">
                  <c:v>SWPS</c:v>
                </c:pt>
                <c:pt idx="6">
                  <c:v>Szkoła Główna Gospodarstwa Wiejskiego w Warszawie</c:v>
                </c:pt>
                <c:pt idx="7">
                  <c:v>Szkoła Główna Handlowa w Warszawie</c:v>
                </c:pt>
                <c:pt idx="8">
                  <c:v>Uniwersytet Gdański</c:v>
                </c:pt>
                <c:pt idx="9">
                  <c:v>Uniwersytet Łódzki</c:v>
                </c:pt>
                <c:pt idx="10">
                  <c:v>Uniwersytet Marii Curie-Skłodowskiej</c:v>
                </c:pt>
                <c:pt idx="11">
                  <c:v>Uniwersytet Medyczny Łódź</c:v>
                </c:pt>
                <c:pt idx="12">
                  <c:v>Uniwersytet Medyczny Lublin</c:v>
                </c:pt>
                <c:pt idx="13">
                  <c:v>Uniwersytet Warszawski </c:v>
                </c:pt>
                <c:pt idx="14">
                  <c:v>VIA University College Aarhus (Dania) </c:v>
                </c:pt>
                <c:pt idx="15">
                  <c:v>Vrije Universitat Amsterdam</c:v>
                </c:pt>
                <c:pt idx="16">
                  <c:v>Warszawska Wyższa Szkoła Informatyki</c:v>
                </c:pt>
              </c:strCache>
            </c:strRef>
          </c:cat>
          <c:val>
            <c:numRef>
              <c:f>'3C'!$C$2:$C$18</c:f>
              <c:numCache>
                <c:formatCode>General</c:formatCode>
                <c:ptCount val="17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5</c:v>
                </c:pt>
                <c:pt idx="4">
                  <c:v>1</c:v>
                </c:pt>
                <c:pt idx="5">
                  <c:v>3</c:v>
                </c:pt>
                <c:pt idx="6">
                  <c:v>1</c:v>
                </c:pt>
                <c:pt idx="7">
                  <c:v>3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A26A-479C-8A2D-FD3F67D6024E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3C kierunki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193-41FA-8B32-629549CA35E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193-41FA-8B32-629549CA35E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193-41FA-8B32-629549CA35E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A193-41FA-8B32-629549CA35E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A193-41FA-8B32-629549CA35E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A193-41FA-8B32-629549CA35E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A193-41FA-8B32-629549CA35E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A193-41FA-8B32-629549CA35E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A193-41FA-8B32-629549CA35E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A193-41FA-8B32-629549CA35E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A193-41FA-8B32-629549CA35E4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A193-41FA-8B32-629549CA35E4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A193-41FA-8B32-629549CA35E4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A193-41FA-8B32-629549CA35E4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D-A193-41FA-8B32-629549CA35E4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F-A193-41FA-8B32-629549CA35E4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1-A193-41FA-8B32-629549CA35E4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3-A193-41FA-8B32-629549CA35E4}"/>
              </c:ext>
            </c:extLst>
          </c:dPt>
          <c:dLbls>
            <c:dLbl>
              <c:idx val="0"/>
              <c:layout>
                <c:manualLayout>
                  <c:x val="-2.9369424981088008E-2"/>
                  <c:y val="0.134465607241995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193-41FA-8B32-629549CA35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'3C'!$G$2:$G$19</c:f>
              <c:strCache>
                <c:ptCount val="18"/>
                <c:pt idx="0">
                  <c:v>Inżynieria zasobów informatycznych</c:v>
                </c:pt>
                <c:pt idx="1">
                  <c:v>Zarządzanie </c:v>
                </c:pt>
                <c:pt idx="2">
                  <c:v>Telekomunikacja</c:v>
                </c:pt>
                <c:pt idx="3">
                  <c:v>Budownictwo</c:v>
                </c:pt>
                <c:pt idx="4">
                  <c:v>Automatyka i robotyka</c:v>
                </c:pt>
                <c:pt idx="5">
                  <c:v>Architektura </c:v>
                </c:pt>
                <c:pt idx="6">
                  <c:v>Artes Liberales</c:v>
                </c:pt>
                <c:pt idx="7">
                  <c:v>Informatyka</c:v>
                </c:pt>
                <c:pt idx="8">
                  <c:v>Sztuczna inteligencja</c:v>
                </c:pt>
                <c:pt idx="9">
                  <c:v>Oceanografia</c:v>
                </c:pt>
                <c:pt idx="10">
                  <c:v>Ekonomia</c:v>
                </c:pt>
                <c:pt idx="11">
                  <c:v>Lekarski</c:v>
                </c:pt>
                <c:pt idx="12">
                  <c:v>Studia azjatyckie</c:v>
                </c:pt>
                <c:pt idx="13">
                  <c:v>Grafika</c:v>
                </c:pt>
                <c:pt idx="14">
                  <c:v>Inżynieria środków transport</c:v>
                </c:pt>
                <c:pt idx="15">
                  <c:v>Japonistyka</c:v>
                </c:pt>
                <c:pt idx="16">
                  <c:v>Farmacja</c:v>
                </c:pt>
                <c:pt idx="17">
                  <c:v>Logistyka</c:v>
                </c:pt>
              </c:strCache>
            </c:strRef>
          </c:cat>
          <c:val>
            <c:numRef>
              <c:f>'3C'!$H$2:$H$19</c:f>
              <c:numCache>
                <c:formatCode>General</c:formatCode>
                <c:ptCount val="18"/>
                <c:pt idx="0">
                  <c:v>1</c:v>
                </c:pt>
                <c:pt idx="1">
                  <c:v>5</c:v>
                </c:pt>
                <c:pt idx="2">
                  <c:v>1</c:v>
                </c:pt>
                <c:pt idx="3">
                  <c:v>3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3</c:v>
                </c:pt>
                <c:pt idx="11">
                  <c:v>2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4-A193-41FA-8B32-629549CA35E4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3D uczelnie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AEF-41B3-AD51-A3F4BBECEF5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AEF-41B3-AD51-A3F4BBECEF5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AEF-41B3-AD51-A3F4BBECEF5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AEF-41B3-AD51-A3F4BBECEF5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2AEF-41B3-AD51-A3F4BBECEF5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2AEF-41B3-AD51-A3F4BBECEF5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2AEF-41B3-AD51-A3F4BBECEF5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2AEF-41B3-AD51-A3F4BBECEF5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2AEF-41B3-AD51-A3F4BBECEF5D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2AEF-41B3-AD51-A3F4BBECEF5D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2AEF-41B3-AD51-A3F4BBECEF5D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2AEF-41B3-AD51-A3F4BBECEF5D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2AEF-41B3-AD51-A3F4BBECEF5D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2AEF-41B3-AD51-A3F4BBECEF5D}"/>
              </c:ext>
            </c:extLst>
          </c:dPt>
          <c:dLbls>
            <c:dLbl>
              <c:idx val="0"/>
              <c:layout>
                <c:manualLayout>
                  <c:x val="-4.2951033464566926E-2"/>
                  <c:y val="0.1529055341069603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AEF-41B3-AD51-A3F4BBECEF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'3D'!$B$2:$B$15</c:f>
              <c:strCache>
                <c:ptCount val="14"/>
                <c:pt idx="0">
                  <c:v>Akademia Sztuk Pięknych w Warszawie</c:v>
                </c:pt>
                <c:pt idx="1">
                  <c:v>Katolicki Uniwersytet Lubelski</c:v>
                </c:pt>
                <c:pt idx="2">
                  <c:v>SWPS</c:v>
                </c:pt>
                <c:pt idx="3">
                  <c:v>Szkoła Główna Handlowa w Warszawie</c:v>
                </c:pt>
                <c:pt idx="4">
                  <c:v>Uniwersytet Ekonomiczny w Krakowie</c:v>
                </c:pt>
                <c:pt idx="5">
                  <c:v>Uniwersytet im. Adama Mickiewicza w Poznaniu</c:v>
                </c:pt>
                <c:pt idx="6">
                  <c:v>Uniwersytet Kardynała Stefana Wyszyńskiego w Warszawie</c:v>
                </c:pt>
                <c:pt idx="7">
                  <c:v>Uniwersytet Łódzki</c:v>
                </c:pt>
                <c:pt idx="8">
                  <c:v>Uniwersytet Marii Curie-Skłodowskiej w Lublinie</c:v>
                </c:pt>
                <c:pt idx="9">
                  <c:v>Uniwersytet Szczeciński</c:v>
                </c:pt>
                <c:pt idx="10">
                  <c:v>Uniwersytet Warszawski</c:v>
                </c:pt>
                <c:pt idx="11">
                  <c:v>UTH Radom</c:v>
                </c:pt>
                <c:pt idx="12">
                  <c:v>Vrije Universiteit w Amsterdamie</c:v>
                </c:pt>
                <c:pt idx="13">
                  <c:v>Warszawska Szkoła Filmowa</c:v>
                </c:pt>
              </c:strCache>
            </c:strRef>
          </c:cat>
          <c:val>
            <c:numRef>
              <c:f>'3D'!$C$2:$C$15</c:f>
              <c:numCache>
                <c:formatCode>General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3</c:v>
                </c:pt>
                <c:pt idx="6">
                  <c:v>1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  <c:pt idx="10">
                  <c:v>5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2AEF-41B3-AD51-A3F4BBECEF5D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3D kierunki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B55-4171-9295-BD92F9141DF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B55-4171-9295-BD92F9141DF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B55-4171-9295-BD92F9141DF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B55-4171-9295-BD92F9141DF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9B55-4171-9295-BD92F9141DF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9B55-4171-9295-BD92F9141DF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9B55-4171-9295-BD92F9141DF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9B55-4171-9295-BD92F9141DF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9B55-4171-9295-BD92F9141DF5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9B55-4171-9295-BD92F9141DF5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9B55-4171-9295-BD92F9141D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'3D'!$G$2:$G$12</c:f>
              <c:strCache>
                <c:ptCount val="11"/>
                <c:pt idx="0">
                  <c:v>Prawo</c:v>
                </c:pt>
                <c:pt idx="1">
                  <c:v>Ekonomia</c:v>
                </c:pt>
                <c:pt idx="2">
                  <c:v>Filologia polska</c:v>
                </c:pt>
                <c:pt idx="3">
                  <c:v>Transport</c:v>
                </c:pt>
                <c:pt idx="4">
                  <c:v>Filologia japońska</c:v>
                </c:pt>
                <c:pt idx="5">
                  <c:v>Wzornictwo</c:v>
                </c:pt>
                <c:pt idx="6">
                  <c:v>Psychologia</c:v>
                </c:pt>
                <c:pt idx="7">
                  <c:v>Politologia</c:v>
                </c:pt>
                <c:pt idx="8">
                  <c:v>Lingwistyka</c:v>
                </c:pt>
                <c:pt idx="9">
                  <c:v>Zarządzanie</c:v>
                </c:pt>
                <c:pt idx="10">
                  <c:v>Filmoznawstwo</c:v>
                </c:pt>
              </c:strCache>
            </c:strRef>
          </c:cat>
          <c:val>
            <c:numRef>
              <c:f>'3D'!$H$2:$H$12</c:f>
              <c:numCache>
                <c:formatCode>General</c:formatCode>
                <c:ptCount val="11"/>
                <c:pt idx="0">
                  <c:v>9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9B55-4171-9295-BD92F9141DF5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3E uczelnie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DEB-4201-B656-F4F0C66695F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DEB-4201-B656-F4F0C66695F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DEB-4201-B656-F4F0C66695F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DEB-4201-B656-F4F0C66695F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1DEB-4201-B656-F4F0C66695F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1DEB-4201-B656-F4F0C66695F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1DEB-4201-B656-F4F0C66695F9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1DEB-4201-B656-F4F0C66695F9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1DEB-4201-B656-F4F0C66695F9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1DEB-4201-B656-F4F0C66695F9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1DEB-4201-B656-F4F0C66695F9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1DEB-4201-B656-F4F0C66695F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'3E'!$B$2:$B$13</c:f>
              <c:strCache>
                <c:ptCount val="12"/>
                <c:pt idx="0">
                  <c:v>Akademia Leona Koźmińskiego</c:v>
                </c:pt>
                <c:pt idx="1">
                  <c:v>Białostocki Uniwersytet Medyczny</c:v>
                </c:pt>
                <c:pt idx="2">
                  <c:v>Łódzki Uniwersytet Medyczny</c:v>
                </c:pt>
                <c:pt idx="3">
                  <c:v>Uniwersytet Jagielloński</c:v>
                </c:pt>
                <c:pt idx="4">
                  <c:v>Uniwersytet Kardynała Stefana Wyszyńskiego w Warszawie</c:v>
                </c:pt>
                <c:pt idx="5">
                  <c:v>Uniwersytet Medyczny w Lublinie</c:v>
                </c:pt>
                <c:pt idx="6">
                  <c:v>Uniwersytet Medyczny we Wrocławiu</c:v>
                </c:pt>
                <c:pt idx="7">
                  <c:v>Uniwersytet Przyrodniczy we Wrocławiu</c:v>
                </c:pt>
                <c:pt idx="8">
                  <c:v>Uniwersytet Warszawski</c:v>
                </c:pt>
                <c:pt idx="9">
                  <c:v>Uniwersytet Wrocławski</c:v>
                </c:pt>
                <c:pt idx="10">
                  <c:v>UTH Radom</c:v>
                </c:pt>
                <c:pt idx="11">
                  <c:v>Warszawski Uniwersytet Medyczny</c:v>
                </c:pt>
              </c:strCache>
            </c:strRef>
          </c:cat>
          <c:val>
            <c:numRef>
              <c:f>'3E'!$C$2:$C$13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  <c:pt idx="8">
                  <c:v>3</c:v>
                </c:pt>
                <c:pt idx="9">
                  <c:v>1</c:v>
                </c:pt>
                <c:pt idx="10">
                  <c:v>1</c:v>
                </c:pt>
                <c:pt idx="1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1DEB-4201-B656-F4F0C66695F9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150F-AE40-4593-B74F-5C7B389BDD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838C36-2756-4CEF-B6D4-1BCF41A00A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213E0-2F72-4A94-A8A2-2F42D43CA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222D-D479-429F-9BE4-B5758F291B2D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D0E66-0AC4-4A17-81BF-723564780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E7786-8373-4AB6-A1F6-F4B5FAB25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ECD53-5FF2-4C68-833C-A994CC618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109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13473-6F99-45BB-9D9B-9DAC7819D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7B0EF4-D6F1-460D-9609-7266DD3DCC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920A1-3C78-46C9-ABD6-0DA047654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222D-D479-429F-9BE4-B5758F291B2D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AA017-63C2-4069-B131-38F1FBB67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B9751-F4EF-481B-AB76-5E11722FE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ECD53-5FF2-4C68-833C-A994CC618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74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3AC05D-535C-4F83-98C1-D41411E1D5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FBF0F5-BC6F-4EC8-9DA1-53CDEE4E5E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6C463-11C3-426A-B53E-329CFAFFD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222D-D479-429F-9BE4-B5758F291B2D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BFC1E-FD2B-4C72-9C39-898322C21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22174-A227-4BE4-8894-D298CEB1E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ECD53-5FF2-4C68-833C-A994CC618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70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1A59-486C-4BC4-8349-209BDC488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57527-E4D7-4C5F-B9E0-428475B2F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3AF04-0C2D-431B-8E48-91D3B93AA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222D-D479-429F-9BE4-B5758F291B2D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CA115-AEFE-4E53-ACE0-9868FD9E6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F7D25-07A6-4AE7-A7BF-4D4F32921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ECD53-5FF2-4C68-833C-A994CC618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689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F2E00-9F56-4C47-8482-B8B9BBE29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DFC2F5-50D6-4861-81BD-6C835A453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65B26-3617-41C0-8D23-820B841EE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222D-D479-429F-9BE4-B5758F291B2D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669A8-A776-419E-BF69-D6B9B2210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51B1E-771A-4052-9C3E-B051C471D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ECD53-5FF2-4C68-833C-A994CC618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52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FD40A-9291-4C00-835B-83EA26D38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7CC72-1EE5-4A74-85D0-12EAD0FA8F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2D5F66-91BF-4E10-863A-ED9D51C020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CB6DF7-1724-467E-A89F-A291A0472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222D-D479-429F-9BE4-B5758F291B2D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B35BC1-D844-4295-AA44-C5DB41809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FC6009-8E68-43B7-9B27-E4199B4B9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ECD53-5FF2-4C68-833C-A994CC618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12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432D0-3DBA-4C04-94C0-70D6DB55A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8E37D7-C205-412F-A840-56B2FA46A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0BCEC8-DAD6-4C01-9182-5EA72DA14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227A66-708F-4046-9455-BC55D0065C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B0C674-51DF-491D-8158-EE7679CB81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75270B-EC46-42E1-808C-B2BA0FDC2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222D-D479-429F-9BE4-B5758F291B2D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0E6276-7800-4EAC-AA91-8F34408DF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6DF147-69C3-4D7B-9072-B11EA3FD7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ECD53-5FF2-4C68-833C-A994CC618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768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058B1-70A5-4788-AF84-E3873EE5B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D694A0-47E2-42FC-AE0B-EE7CB272D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222D-D479-429F-9BE4-B5758F291B2D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850366-7031-4EDC-BB0C-18F14741F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D458A8-AD13-4F93-B0CC-67CC917D9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ECD53-5FF2-4C68-833C-A994CC618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183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CDC64D-FF9A-4262-883E-D5AD8F541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222D-D479-429F-9BE4-B5758F291B2D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64A5F4-7296-4F22-9ACB-82194B17E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A994A6-2EAD-469C-A1D8-749FA76EE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ECD53-5FF2-4C68-833C-A994CC618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120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97E85-52FE-4BC7-BBB1-4A8B149D6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3AFD5-FB20-4329-BECB-ED2EC92B0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414D3E-CE9F-448F-A048-2A3C06E84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DA9B07-E9A5-4FFB-BA0E-17E3FE8B1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222D-D479-429F-9BE4-B5758F291B2D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7234B2-35F0-46D4-A332-5AE5E2BED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DAF3A0-D027-49F9-9E6C-19DC7279E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ECD53-5FF2-4C68-833C-A994CC618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711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F2CB9-A821-4D9C-8C2D-6E183A05D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110835-D25B-48B0-8848-D22E01BC58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FCEE79-8F80-4C5E-9E9E-BD599274AF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6D5FBC-48B8-4069-8FBF-D16987FDD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222D-D479-429F-9BE4-B5758F291B2D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CAFD2B-9E61-4D9D-9A74-210A39635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03426F-9763-485B-8D52-3336C315D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ECD53-5FF2-4C68-833C-A994CC618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815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1BC0F4-2886-4674-B9B2-A0FC884DC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D482C-07BB-4CFF-976F-49B3C5940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137F6-6B36-4A28-B01C-419D571DD8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7222D-D479-429F-9BE4-B5758F291B2D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8382F-0F66-4359-A1CE-CC208D23B9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D5434-F0ED-4BD1-A69F-73706730DD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ECD53-5FF2-4C68-833C-A994CC618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38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30850-E00E-42E3-8BBF-185B96A4BB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Rocznik matury 2021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365D07-605C-45FB-B330-CFCF645EA4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VI LO w Radomiu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5658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11345-8362-4974-859E-A1B71F4B4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A3209-8D80-45BC-8A93-C293EA138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BC6D02-BE42-4FD2-9F48-84575F88A4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0173659"/>
              </p:ext>
            </p:extLst>
          </p:nvPr>
        </p:nvGraphicFramePr>
        <p:xfrm>
          <a:off x="0" y="1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1808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E1392-5AA9-4E94-94C0-E9057C0FD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385D7-DADC-4AF2-B6AE-5E74B4A78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D36D9C6-C104-4B5A-89F2-222810002E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362707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2992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9E2F5-6F52-459F-89A0-CCC9BBDCB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E22F4-F5B4-4363-BDC9-F3CD01433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3A9E4ED-4875-4EB4-B2AF-AEAB74D1B2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2327431"/>
              </p:ext>
            </p:extLst>
          </p:nvPr>
        </p:nvGraphicFramePr>
        <p:xfrm>
          <a:off x="0" y="1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9073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D4AA1-B477-4691-8FB6-1DC74FA2A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E5CBA-79CC-4EF7-A2EA-46757EDDE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CA0F50D-084D-4685-BF48-6C9D556BFA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668492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4998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0F4E9-A082-4E2D-B1C8-51E2873F6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CCF7D-5577-4906-B405-643DC59C2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88611CD-EA5E-460C-9731-D60DDD2788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5960818"/>
              </p:ext>
            </p:extLst>
          </p:nvPr>
        </p:nvGraphicFramePr>
        <p:xfrm>
          <a:off x="1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0818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0FF95-5932-4CD6-B8EA-238734F05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5AB1D-D3F0-4764-A1CE-62D8071B0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528D951-134C-43A2-B45F-96FBAE844A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9140628"/>
              </p:ext>
            </p:extLst>
          </p:nvPr>
        </p:nvGraphicFramePr>
        <p:xfrm>
          <a:off x="1" y="-96253"/>
          <a:ext cx="12192000" cy="6954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4165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428DE78-00A0-4220-96CE-55253E2678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9152482"/>
              </p:ext>
            </p:extLst>
          </p:nvPr>
        </p:nvGraphicFramePr>
        <p:xfrm>
          <a:off x="0" y="0"/>
          <a:ext cx="12191999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7641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1BB61-1CA5-4F38-8E77-5CFB10716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9BAAC-2AC8-46AA-8BCF-D36B88F52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1D0A2E0-F7FB-438F-98B8-03470D2292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71372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7173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777BA-24B9-4911-B935-73F970A9C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8D1F4-B0BC-42EF-A36C-4637A1A55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433C85B-02BC-47E0-8EE1-B1FE73101C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232552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6881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174A2-0B19-4B42-BD1D-F84A975CF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798DE-1BA3-41A9-A4FD-0501B1CE8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DFBAC4D-B94E-4C2A-80DD-EC9A2A63BC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190858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1996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E165B-432A-4292-8270-5BCD970B1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BC45B-AC82-4660-B95B-D99BD8166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2DAE833-2230-4607-97E4-06C08CCB5C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23512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149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C1449-D52A-4B71-BB02-CB9BE625B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22DDC-1771-4D26-8477-772292F3C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D0AC50E-A713-4EC2-8229-1F116E16B0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2226258"/>
              </p:ext>
            </p:extLst>
          </p:nvPr>
        </p:nvGraphicFramePr>
        <p:xfrm>
          <a:off x="0" y="0"/>
          <a:ext cx="12191999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4764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3A0AE-673E-4EEC-8C95-747BFF094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FF7A6-0F59-42DD-94FC-C8F755EBC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47CDD8D-4A0C-4DF0-A1BC-99C3897BDC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3960450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2151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3C277-91C3-49CE-9F43-60202CC8E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DD89A-174E-4417-98AC-708EC35C8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9C4DA01-95F9-42D8-9E40-7B9601ED5A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3605212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2369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C73E44ECDEEA4195F8DC35EC83EEC8" ma:contentTypeVersion="7" ma:contentTypeDescription="Create a new document." ma:contentTypeScope="" ma:versionID="c6dee8e8157c785e4454d5dd69cd3afd">
  <xsd:schema xmlns:xsd="http://www.w3.org/2001/XMLSchema" xmlns:xs="http://www.w3.org/2001/XMLSchema" xmlns:p="http://schemas.microsoft.com/office/2006/metadata/properties" xmlns:ns3="cef1a686-d311-4727-b8d7-6f259ebb508f" xmlns:ns4="165e57fa-6095-4bb9-957b-738f7d96ffe8" targetNamespace="http://schemas.microsoft.com/office/2006/metadata/properties" ma:root="true" ma:fieldsID="2af0dff91e2b668167ca78c5def5b251" ns3:_="" ns4:_="">
    <xsd:import namespace="cef1a686-d311-4727-b8d7-6f259ebb508f"/>
    <xsd:import namespace="165e57fa-6095-4bb9-957b-738f7d96ffe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f1a686-d311-4727-b8d7-6f259ebb50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5e57fa-6095-4bb9-957b-738f7d96ffe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4A7DEC3-36B8-47E5-8E21-F3C17E4117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7FC24C-CFD7-4306-B5D3-CCAB3B5936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f1a686-d311-4727-b8d7-6f259ebb508f"/>
    <ds:schemaRef ds:uri="165e57fa-6095-4bb9-957b-738f7d96ff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96D967A-79EB-418F-9088-7E0FD7766435}">
  <ds:schemaRefs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dcmitype/"/>
    <ds:schemaRef ds:uri="165e57fa-6095-4bb9-957b-738f7d96ffe8"/>
    <ds:schemaRef ds:uri="http://schemas.openxmlformats.org/package/2006/metadata/core-properties"/>
    <ds:schemaRef ds:uri="cef1a686-d311-4727-b8d7-6f259ebb508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57</Words>
  <Application>Microsoft Office PowerPoint</Application>
  <PresentationFormat>Panoramiczny</PresentationFormat>
  <Paragraphs>38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Rocznik matury 2021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Zuzanna Ortenburger A</dc:creator>
  <cp:lastModifiedBy>Mirek</cp:lastModifiedBy>
  <cp:revision>5</cp:revision>
  <dcterms:created xsi:type="dcterms:W3CDTF">2021-09-19T10:29:59Z</dcterms:created>
  <dcterms:modified xsi:type="dcterms:W3CDTF">2022-10-11T06:51:27Z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0x01010071C73E44ECDEEA4195F8DC35EC83EEC8</vt:lpwstr>
  </property>
</Properties>
</file>